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2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03B36E9-C72D-4BDF-8A03-EBDEB8B35F97}" type="datetimeFigureOut">
              <a:rPr lang="en-US"/>
              <a:pPr>
                <a:defRPr/>
              </a:pPr>
              <a:t>6/7/2010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CA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1EDB6C2-538A-4007-831F-2FEC25C81614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CA" smtClean="0"/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C139033-6BB9-46A7-AD34-DA979E9A87DB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C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CA" smtClean="0"/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7025AAD-447F-4657-9AE6-AC8AC6A64094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C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CA" smtClean="0"/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26EBA24-0DFF-485B-BB87-5E9F98334B2A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C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CA" smtClean="0"/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2CCE4D7-22B4-4429-8741-81DE266B8370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C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CA" smtClean="0"/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2A8F2AE-632F-44ED-B5B2-656EA2BCE3FA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C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CA" smtClean="0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7F0CCB5-2657-4928-AAEB-4A4EFF411911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C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CA" smtClean="0"/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6047402-2B35-4270-A1DC-5A77423F2845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C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CA" smtClean="0"/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132274C-0797-47E6-B38B-E015B97FD405}" type="slidenum">
              <a:rPr lang="en-CA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C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F9E26-6056-4206-B891-584319D27769}" type="datetimeFigureOut">
              <a:rPr lang="en-US"/>
              <a:pPr>
                <a:defRPr/>
              </a:pPr>
              <a:t>6/7/2010</a:t>
            </a:fld>
            <a:endParaRPr lang="en-CA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36788-E180-4A2D-97A9-2FEADA1CAAFD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F59D3-4B97-4C64-AB6D-2C6790F1932B}" type="datetimeFigureOut">
              <a:rPr lang="en-US"/>
              <a:pPr>
                <a:defRPr/>
              </a:pPr>
              <a:t>6/7/2010</a:t>
            </a:fld>
            <a:endParaRPr lang="en-CA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66BA2-B5F2-495F-81C8-07BC7E207F91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4C2AF-9EAB-414A-9C86-72DB15A82D7A}" type="datetimeFigureOut">
              <a:rPr lang="en-US"/>
              <a:pPr>
                <a:defRPr/>
              </a:pPr>
              <a:t>6/7/2010</a:t>
            </a:fld>
            <a:endParaRPr lang="en-CA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61F14-FF79-4830-A3A1-B56D0FAE7A30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6C707-DB0C-4FDB-A544-75ADCE30240B}" type="datetimeFigureOut">
              <a:rPr lang="en-US"/>
              <a:pPr>
                <a:defRPr/>
              </a:pPr>
              <a:t>6/7/2010</a:t>
            </a:fld>
            <a:endParaRPr lang="en-CA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6BC04-E7E9-496B-B23B-30B1DB98C2DF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1F1B3-1D86-4E36-8060-D81176C4CD4C}" type="datetimeFigureOut">
              <a:rPr lang="en-US"/>
              <a:pPr>
                <a:defRPr/>
              </a:pPr>
              <a:t>6/7/2010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23BBD-6268-4CC8-BE0B-ABB111D9E9B9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2B4A2-A4C0-4D65-8EA4-62C35E593D43}" type="datetimeFigureOut">
              <a:rPr lang="en-US"/>
              <a:pPr>
                <a:defRPr/>
              </a:pPr>
              <a:t>6/7/2010</a:t>
            </a:fld>
            <a:endParaRPr lang="en-CA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6BB36-9D90-473B-B087-9155EE4CC98D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2C22A-437F-490E-A824-0EDFFEB70931}" type="datetimeFigureOut">
              <a:rPr lang="en-US"/>
              <a:pPr>
                <a:defRPr/>
              </a:pPr>
              <a:t>6/7/2010</a:t>
            </a:fld>
            <a:endParaRPr lang="en-CA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9D65A-3810-40FB-A1A4-B1DD44F33161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D5D66-A9C8-4889-86A8-E0303644DE8F}" type="datetimeFigureOut">
              <a:rPr lang="en-US"/>
              <a:pPr>
                <a:defRPr/>
              </a:pPr>
              <a:t>6/7/2010</a:t>
            </a:fld>
            <a:endParaRPr lang="en-CA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7D49E-6D9F-4062-BC6A-28141BE61DC3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FE755-46F5-43C8-9F0F-0DCB5390842B}" type="datetimeFigureOut">
              <a:rPr lang="en-US"/>
              <a:pPr>
                <a:defRPr/>
              </a:pPr>
              <a:t>6/7/2010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2B3C5-F1AE-448E-A03D-25D8BC2C8088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030C1-7694-474A-B850-0F7357D5021B}" type="datetimeFigureOut">
              <a:rPr lang="en-US"/>
              <a:pPr>
                <a:defRPr/>
              </a:pPr>
              <a:t>6/7/2010</a:t>
            </a:fld>
            <a:endParaRPr lang="en-CA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A10F3-C4D2-449D-8B51-3A6DA77520A0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2FE30-CEAD-4617-8C7D-30D9F3029297}" type="datetimeFigureOut">
              <a:rPr lang="en-US"/>
              <a:pPr>
                <a:defRPr/>
              </a:pPr>
              <a:t>6/7/2010</a:t>
            </a:fld>
            <a:endParaRPr lang="en-CA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DA055-68A2-4481-B1AB-42E283FE5D04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36C21D2-A992-41CE-9D7C-EDAAD7275F3A}" type="datetimeFigureOut">
              <a:rPr lang="en-US"/>
              <a:pPr>
                <a:defRPr/>
              </a:pPr>
              <a:t>6/7/2010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EF664C1-5511-4001-810A-2A6926A5B789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72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ransition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De_facto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Jean-Baptiste_Colbert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Rupert's_Land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n.wikipedia.org/wiki/Prince_Rupert_of_the_Rhine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Ontario" TargetMode="External"/><Relationship Id="rId13" Type="http://schemas.openxmlformats.org/officeDocument/2006/relationships/hyperlink" Target="http://en.wikipedia.org/wiki/South_Dakota" TargetMode="External"/><Relationship Id="rId3" Type="http://schemas.openxmlformats.org/officeDocument/2006/relationships/image" Target="../media/image3.png"/><Relationship Id="rId7" Type="http://schemas.openxmlformats.org/officeDocument/2006/relationships/hyperlink" Target="http://en.wikipedia.org/wiki/Nunavut" TargetMode="External"/><Relationship Id="rId12" Type="http://schemas.openxmlformats.org/officeDocument/2006/relationships/hyperlink" Target="http://en.wikipedia.org/wiki/Montana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Alberta" TargetMode="External"/><Relationship Id="rId11" Type="http://schemas.openxmlformats.org/officeDocument/2006/relationships/hyperlink" Target="http://en.wikipedia.org/wiki/North_Dakota" TargetMode="External"/><Relationship Id="rId5" Type="http://schemas.openxmlformats.org/officeDocument/2006/relationships/hyperlink" Target="http://en.wikipedia.org/wiki/Saskatchewan" TargetMode="External"/><Relationship Id="rId10" Type="http://schemas.openxmlformats.org/officeDocument/2006/relationships/hyperlink" Target="http://en.wikipedia.org/wiki/Minnesota" TargetMode="External"/><Relationship Id="rId4" Type="http://schemas.openxmlformats.org/officeDocument/2006/relationships/hyperlink" Target="http://en.wikipedia.org/wiki/Manitoba" TargetMode="External"/><Relationship Id="rId9" Type="http://schemas.openxmlformats.org/officeDocument/2006/relationships/hyperlink" Target="http://en.wikipedia.org/wiki/Quebec" TargetMode="External"/><Relationship Id="rId14" Type="http://schemas.openxmlformats.org/officeDocument/2006/relationships/hyperlink" Target="http://en.wikipedia.org/wiki/1_E12_m%C2%B2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CA" sz="7200" dirty="0" smtClean="0">
                <a:latin typeface="Angsana New" pitchFamily="18" charset="-34"/>
                <a:cs typeface="Angsana New" pitchFamily="18" charset="-34"/>
              </a:rPr>
              <a:t>Hudson’s Bay Company</a:t>
            </a:r>
            <a:endParaRPr lang="en-CA" sz="72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4338" name="Subtitle 2"/>
          <p:cNvSpPr>
            <a:spLocks noGrp="1"/>
          </p:cNvSpPr>
          <p:nvPr>
            <p:ph type="subTitle" idx="1"/>
          </p:nvPr>
        </p:nvSpPr>
        <p:spPr>
          <a:xfrm>
            <a:off x="1371600" y="3332163"/>
            <a:ext cx="6400800" cy="1752600"/>
          </a:xfrm>
        </p:spPr>
        <p:txBody>
          <a:bodyPr/>
          <a:lstStyle/>
          <a:p>
            <a:endParaRPr lang="en-CA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0" y="3357563"/>
            <a:ext cx="5715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BRITISH NORTH AMERICA</a:t>
            </a:r>
            <a:br>
              <a:rPr lang="en-US" dirty="0" smtClean="0"/>
            </a:br>
            <a:r>
              <a:rPr lang="en-US" dirty="0" smtClean="0"/>
              <a:t>The Fur Trade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sz="4400" b="1" dirty="0" err="1" smtClean="0">
                <a:solidFill>
                  <a:schemeClr val="tx2"/>
                </a:solidFill>
              </a:rPr>
              <a:t>HBCo</a:t>
            </a:r>
            <a:r>
              <a:rPr lang="en-US" sz="4400" b="1" dirty="0" smtClean="0">
                <a:solidFill>
                  <a:schemeClr val="tx2"/>
                </a:solidFill>
              </a:rPr>
              <a:t>.</a:t>
            </a:r>
            <a:endParaRPr lang="en-US" sz="2800" dirty="0" smtClean="0">
              <a:solidFill>
                <a:schemeClr val="tx2"/>
              </a:solidFill>
            </a:endParaRP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en-US" sz="2800" dirty="0" smtClean="0"/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Char char="-"/>
              <a:defRPr/>
            </a:pPr>
            <a:r>
              <a:rPr lang="en-US" sz="2800" dirty="0" smtClean="0"/>
              <a:t>Paid by salary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Char char="-"/>
              <a:defRPr/>
            </a:pPr>
            <a:r>
              <a:rPr lang="en-US" sz="2800" dirty="0" smtClean="0"/>
              <a:t>“Pay at the Bay” policy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Char char="-"/>
              <a:defRPr/>
            </a:pPr>
            <a:r>
              <a:rPr lang="en-US" sz="2800" dirty="0" smtClean="0"/>
              <a:t>Discouraged alcohol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Char char="-"/>
              <a:defRPr/>
            </a:pPr>
            <a:r>
              <a:rPr lang="en-US" sz="2800" dirty="0" smtClean="0"/>
              <a:t>Discouraged fraternization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Char char="-"/>
              <a:defRPr/>
            </a:pPr>
            <a:r>
              <a:rPr lang="en-US" sz="2800" dirty="0" smtClean="0"/>
              <a:t>Better quality goods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Char char="-"/>
              <a:defRPr/>
            </a:pPr>
            <a:r>
              <a:rPr lang="en-US" sz="2800" dirty="0" smtClean="0"/>
              <a:t>Oldest continuous Co. </a:t>
            </a:r>
            <a:r>
              <a:rPr lang="en-US" sz="2800" dirty="0" err="1" smtClean="0"/>
              <a:t>inthe</a:t>
            </a:r>
            <a:r>
              <a:rPr lang="en-US" sz="2800" dirty="0" smtClean="0"/>
              <a:t> world. 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Char char="-"/>
              <a:defRPr/>
            </a:pPr>
            <a:endParaRPr lang="en-US" sz="2800" dirty="0" smtClean="0"/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en-CA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sz="4400" b="1" dirty="0" err="1" smtClean="0">
                <a:solidFill>
                  <a:schemeClr val="tx2"/>
                </a:solidFill>
              </a:rPr>
              <a:t>NWCo</a:t>
            </a:r>
            <a:r>
              <a:rPr lang="en-US" sz="4400" b="1" dirty="0" smtClean="0">
                <a:solidFill>
                  <a:schemeClr val="tx2"/>
                </a:solidFill>
              </a:rPr>
              <a:t>.</a:t>
            </a:r>
            <a:endParaRPr lang="en-US" sz="2800" dirty="0" smtClean="0">
              <a:solidFill>
                <a:schemeClr val="tx2"/>
              </a:solidFill>
            </a:endParaRP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en-US" sz="2800" dirty="0" smtClean="0"/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sz="2800" dirty="0" smtClean="0"/>
              <a:t>-Paid by commission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Char char="-"/>
              <a:defRPr/>
            </a:pPr>
            <a:r>
              <a:rPr lang="en-US" sz="2800" dirty="0" smtClean="0"/>
              <a:t>Go to the source policy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Char char="-"/>
              <a:defRPr/>
            </a:pPr>
            <a:r>
              <a:rPr lang="en-US" sz="2800" dirty="0" smtClean="0"/>
              <a:t>Aggressive trade policy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Char char="-"/>
              <a:defRPr/>
            </a:pPr>
            <a:r>
              <a:rPr lang="en-US" sz="2800" dirty="0" smtClean="0"/>
              <a:t>Encouraged marriages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Char char="-"/>
              <a:defRPr/>
            </a:pPr>
            <a:r>
              <a:rPr lang="en-US" sz="2800" dirty="0" smtClean="0"/>
              <a:t>More expensive good</a:t>
            </a:r>
            <a:endParaRPr lang="en-CA" dirty="0"/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CA" dirty="0" smtClean="0"/>
              <a:t>What is it?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r>
              <a:rPr lang="en-CA" smtClean="0"/>
              <a:t>The</a:t>
            </a:r>
            <a:r>
              <a:rPr lang="en-CA" b="1" smtClean="0"/>
              <a:t> HBC</a:t>
            </a:r>
            <a:r>
              <a:rPr lang="en-CA" smtClean="0"/>
              <a:t>, is the oldest commercial corporation in North America and is one of the oldest in the world.</a:t>
            </a:r>
          </a:p>
          <a:p>
            <a:r>
              <a:rPr lang="en-CA" smtClean="0"/>
              <a:t>It was once the </a:t>
            </a:r>
            <a:r>
              <a:rPr lang="en-CA" smtClean="0">
                <a:hlinkClick r:id="rId3" tooltip="De facto"/>
              </a:rPr>
              <a:t>de facto</a:t>
            </a:r>
            <a:r>
              <a:rPr lang="en-CA" smtClean="0"/>
              <a:t> government ("concerning the fact" or in practice but not ordained by law) in parts of North America before European-based colonies and nation states existed. </a:t>
            </a:r>
          </a:p>
          <a:p>
            <a:r>
              <a:rPr lang="en-CA" smtClean="0"/>
              <a:t>It was at one time the largest landowner in the world.</a:t>
            </a:r>
          </a:p>
          <a:p>
            <a:r>
              <a:rPr lang="en-CA" smtClean="0"/>
              <a:t>It is now owned by an American.</a:t>
            </a:r>
          </a:p>
          <a:p>
            <a:endParaRPr lang="en-CA" smtClean="0"/>
          </a:p>
          <a:p>
            <a:endParaRPr lang="en-CA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CA" dirty="0" smtClean="0"/>
              <a:t>Who started it?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57250"/>
            <a:ext cx="9144000" cy="5786438"/>
          </a:xfrm>
        </p:spPr>
        <p:txBody>
          <a:bodyPr>
            <a:normAutofit lnSpcReduction="10000"/>
          </a:bodyPr>
          <a:lstStyle/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CA" dirty="0"/>
              <a:t>T</a:t>
            </a:r>
            <a:r>
              <a:rPr lang="en-CA" dirty="0" smtClean="0"/>
              <a:t>wo French traders, </a:t>
            </a:r>
            <a:r>
              <a:rPr lang="en-CA" b="1" dirty="0" smtClean="0"/>
              <a:t>Pierre-Esprit Radisson </a:t>
            </a:r>
            <a:r>
              <a:rPr lang="en-CA" dirty="0" smtClean="0"/>
              <a:t>and </a:t>
            </a:r>
            <a:r>
              <a:rPr lang="en-CA" b="1" dirty="0" err="1" smtClean="0"/>
              <a:t>Medard</a:t>
            </a:r>
            <a:r>
              <a:rPr lang="en-CA" b="1" dirty="0" smtClean="0"/>
              <a:t> des </a:t>
            </a:r>
            <a:r>
              <a:rPr lang="en-CA" b="1" dirty="0" err="1" smtClean="0"/>
              <a:t>Grosseilliers</a:t>
            </a:r>
            <a:r>
              <a:rPr lang="en-CA" b="1" dirty="0" smtClean="0"/>
              <a:t>, </a:t>
            </a:r>
            <a:r>
              <a:rPr lang="en-CA" dirty="0" smtClean="0"/>
              <a:t>learned of excellent fur trading grounds and sought permission from the French to build a trading post on the bay, making it easier to move furs by sea rather than by land.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CA" dirty="0" smtClean="0"/>
              <a:t>However, the recently appointed French Secretary of State, </a:t>
            </a:r>
            <a:r>
              <a:rPr lang="en-CA" dirty="0" smtClean="0">
                <a:hlinkClick r:id="rId3" tooltip="Jean-Baptiste Colbert"/>
              </a:rPr>
              <a:t>Jean-</a:t>
            </a:r>
            <a:r>
              <a:rPr lang="en-CA" dirty="0" err="1" smtClean="0">
                <a:hlinkClick r:id="rId3" tooltip="Jean-Baptiste Colbert"/>
              </a:rPr>
              <a:t>Baptiste</a:t>
            </a:r>
            <a:r>
              <a:rPr lang="en-CA" dirty="0" smtClean="0">
                <a:hlinkClick r:id="rId3" tooltip="Jean-Baptiste Colbert"/>
              </a:rPr>
              <a:t> Colbert</a:t>
            </a:r>
            <a:r>
              <a:rPr lang="en-CA" dirty="0" smtClean="0"/>
              <a:t>, was trying to promote farming in the colony, and was opposed to exploration and trapping.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CA" dirty="0" smtClean="0"/>
              <a:t>The two men got help from Boston businessmen and went to ask Britain for financial backing.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CA" dirty="0" smtClean="0"/>
              <a:t>After financing an expedition, King Charles II granted the men a Royal Charter.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en-CA" dirty="0" smtClean="0"/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en-CA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CA" dirty="0" smtClean="0"/>
              <a:t>How?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mtClean="0"/>
              <a:t>The charter granted the company a monopoly over the Indian Trade, especially the fur trade, in the region watered by all rivers and streams flowing into Hudson Bay in northern Canada, an area known as </a:t>
            </a:r>
            <a:r>
              <a:rPr lang="en-CA" smtClean="0">
                <a:hlinkClick r:id="rId3" tooltip="Rupert's Land"/>
              </a:rPr>
              <a:t>Rupert's Land</a:t>
            </a:r>
            <a:r>
              <a:rPr lang="en-CA" smtClean="0"/>
              <a:t> after the first governor of the Company, </a:t>
            </a:r>
            <a:r>
              <a:rPr lang="en-CA" smtClean="0">
                <a:hlinkClick r:id="rId4" tooltip="Prince Rupert of the Rhine"/>
              </a:rPr>
              <a:t>Prince Rupert of the Rhine</a:t>
            </a:r>
            <a:r>
              <a:rPr lang="en-CA" smtClean="0"/>
              <a:t>, a first cousin of Charles.</a:t>
            </a:r>
          </a:p>
          <a:p>
            <a:r>
              <a:rPr lang="en-CA" smtClean="0"/>
              <a:t>Prince Rupert helped convince Charles to finance and grant the charter.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CA" dirty="0" smtClean="0"/>
              <a:t>When?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b="1" smtClean="0"/>
              <a:t>The Governor and Company of Adventurers of England trading into Hudson's Bay </a:t>
            </a:r>
            <a:r>
              <a:rPr lang="en-CA" smtClean="0"/>
              <a:t>was incorporated on </a:t>
            </a:r>
            <a:r>
              <a:rPr lang="en-CA" b="1" smtClean="0"/>
              <a:t>May 2, 1670</a:t>
            </a:r>
            <a:r>
              <a:rPr lang="en-CA" smtClean="0"/>
              <a:t>, with a Royal Charter from King Charles II.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CA" dirty="0" smtClean="0"/>
              <a:t>Where?</a:t>
            </a:r>
            <a:endParaRPr lang="en-CA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428875" y="928688"/>
            <a:ext cx="4143375" cy="3300412"/>
          </a:xfr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57188" y="4179888"/>
            <a:ext cx="8286750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CA" sz="2400">
                <a:latin typeface="Book Antiqua" pitchFamily="18" charset="0"/>
              </a:rPr>
              <a:t>Areas once belonging to Rupert's Land include all of </a:t>
            </a:r>
            <a:r>
              <a:rPr lang="en-CA" sz="2400">
                <a:latin typeface="Book Antiqua" pitchFamily="18" charset="0"/>
                <a:hlinkClick r:id="rId4" tooltip="Manitoba"/>
              </a:rPr>
              <a:t>Manitoba</a:t>
            </a:r>
            <a:r>
              <a:rPr lang="en-CA" sz="2400">
                <a:latin typeface="Book Antiqua" pitchFamily="18" charset="0"/>
              </a:rPr>
              <a:t>, most of </a:t>
            </a:r>
            <a:r>
              <a:rPr lang="en-CA" sz="2400">
                <a:latin typeface="Book Antiqua" pitchFamily="18" charset="0"/>
                <a:hlinkClick r:id="rId5" tooltip="Saskatchewan"/>
              </a:rPr>
              <a:t>Saskatchewan</a:t>
            </a:r>
            <a:r>
              <a:rPr lang="en-CA" sz="2400">
                <a:latin typeface="Book Antiqua" pitchFamily="18" charset="0"/>
              </a:rPr>
              <a:t>, southern </a:t>
            </a:r>
            <a:r>
              <a:rPr lang="en-CA" sz="2400">
                <a:latin typeface="Book Antiqua" pitchFamily="18" charset="0"/>
                <a:hlinkClick r:id="rId6" tooltip="Alberta"/>
              </a:rPr>
              <a:t>Alberta</a:t>
            </a:r>
            <a:r>
              <a:rPr lang="en-CA" sz="2400">
                <a:latin typeface="Book Antiqua" pitchFamily="18" charset="0"/>
              </a:rPr>
              <a:t>, southern </a:t>
            </a:r>
            <a:r>
              <a:rPr lang="en-CA" sz="2400">
                <a:latin typeface="Book Antiqua" pitchFamily="18" charset="0"/>
                <a:hlinkClick r:id="rId7" tooltip="Nunavut"/>
              </a:rPr>
              <a:t>Nunavut</a:t>
            </a:r>
            <a:r>
              <a:rPr lang="en-CA" sz="2400">
                <a:latin typeface="Book Antiqua" pitchFamily="18" charset="0"/>
              </a:rPr>
              <a:t>, northern parts of </a:t>
            </a:r>
            <a:r>
              <a:rPr lang="en-CA" sz="2400">
                <a:latin typeface="Book Antiqua" pitchFamily="18" charset="0"/>
                <a:hlinkClick r:id="rId8" tooltip="Ontario"/>
              </a:rPr>
              <a:t>Ontario</a:t>
            </a:r>
            <a:r>
              <a:rPr lang="en-CA" sz="2400">
                <a:latin typeface="Book Antiqua" pitchFamily="18" charset="0"/>
              </a:rPr>
              <a:t> and </a:t>
            </a:r>
            <a:r>
              <a:rPr lang="en-CA" sz="2400">
                <a:latin typeface="Book Antiqua" pitchFamily="18" charset="0"/>
                <a:hlinkClick r:id="rId9" tooltip="Quebec"/>
              </a:rPr>
              <a:t>Quebec</a:t>
            </a:r>
            <a:r>
              <a:rPr lang="en-CA" sz="2400">
                <a:latin typeface="Book Antiqua" pitchFamily="18" charset="0"/>
              </a:rPr>
              <a:t>, as well as parts of </a:t>
            </a:r>
            <a:r>
              <a:rPr lang="en-CA" sz="2400">
                <a:latin typeface="Book Antiqua" pitchFamily="18" charset="0"/>
                <a:hlinkClick r:id="rId10" tooltip="Minnesota"/>
              </a:rPr>
              <a:t>Minnesota</a:t>
            </a:r>
            <a:r>
              <a:rPr lang="en-CA" sz="2400">
                <a:latin typeface="Book Antiqua" pitchFamily="18" charset="0"/>
              </a:rPr>
              <a:t> and </a:t>
            </a:r>
            <a:r>
              <a:rPr lang="en-CA" sz="2400">
                <a:latin typeface="Book Antiqua" pitchFamily="18" charset="0"/>
                <a:hlinkClick r:id="rId11" tooltip="North Dakota"/>
              </a:rPr>
              <a:t>North Dakota</a:t>
            </a:r>
            <a:r>
              <a:rPr lang="en-CA" sz="2400">
                <a:latin typeface="Book Antiqua" pitchFamily="18" charset="0"/>
              </a:rPr>
              <a:t> and very small parts of </a:t>
            </a:r>
            <a:r>
              <a:rPr lang="en-CA" sz="2400">
                <a:latin typeface="Book Antiqua" pitchFamily="18" charset="0"/>
                <a:hlinkClick r:id="rId12" tooltip="Montana"/>
              </a:rPr>
              <a:t>Montana</a:t>
            </a:r>
            <a:r>
              <a:rPr lang="en-CA" sz="2400">
                <a:latin typeface="Book Antiqua" pitchFamily="18" charset="0"/>
              </a:rPr>
              <a:t> and </a:t>
            </a:r>
            <a:r>
              <a:rPr lang="en-CA" sz="2400">
                <a:latin typeface="Book Antiqua" pitchFamily="18" charset="0"/>
                <a:hlinkClick r:id="rId13" tooltip="South Dakota"/>
              </a:rPr>
              <a:t>South Dakota</a:t>
            </a:r>
            <a:r>
              <a:rPr lang="en-CA" sz="2400">
                <a:latin typeface="Book Antiqua" pitchFamily="18" charset="0"/>
              </a:rPr>
              <a:t>.</a:t>
            </a:r>
          </a:p>
          <a:p>
            <a:pPr>
              <a:buFont typeface="Arial" charset="0"/>
              <a:buChar char="•"/>
            </a:pPr>
            <a:r>
              <a:rPr lang="en-CA" sz="2400">
                <a:latin typeface="Book Antiqua" pitchFamily="18" charset="0"/>
              </a:rPr>
              <a:t>This covered an area of </a:t>
            </a:r>
            <a:r>
              <a:rPr lang="en-CA" sz="2400">
                <a:latin typeface="Book Antiqua" pitchFamily="18" charset="0"/>
                <a:hlinkClick r:id="rId14" tooltip="1 E12 m²"/>
              </a:rPr>
              <a:t>3.9 million square kilometres</a:t>
            </a:r>
            <a:r>
              <a:rPr lang="en-CA" sz="2400">
                <a:latin typeface="Book Antiqua" pitchFamily="18" charset="0"/>
              </a:rPr>
              <a:t> (1.5 million sq mi), over one-third the area of Canada today.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14313"/>
            <a:ext cx="9001125" cy="4525962"/>
          </a:xfrm>
        </p:spPr>
        <p:txBody>
          <a:bodyPr/>
          <a:lstStyle/>
          <a:p>
            <a:r>
              <a:rPr lang="en-CA" smtClean="0"/>
              <a:t>The first company headquarters on the bay, </a:t>
            </a:r>
            <a:r>
              <a:rPr lang="en-CA" b="1" smtClean="0"/>
              <a:t>Fort Nelson</a:t>
            </a:r>
            <a:r>
              <a:rPr lang="en-CA" smtClean="0"/>
              <a:t>, was established at the mouth of the nearby Nelson River in 1682. </a:t>
            </a:r>
          </a:p>
          <a:p>
            <a:r>
              <a:rPr lang="en-CA" smtClean="0"/>
              <a:t>The establishment of the fort provoked a quick response from France, which sent a naval force to Hudson Bay to capture and destroy the fort in 1684. </a:t>
            </a:r>
          </a:p>
          <a:p>
            <a:r>
              <a:rPr lang="en-CA" smtClean="0"/>
              <a:t>The company built a second fort on the Hayes river, naming it after the Duke of York.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4572000"/>
            <a:ext cx="3698875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73688" y="4500563"/>
            <a:ext cx="3127375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00063" y="285750"/>
            <a:ext cx="4929187" cy="4792663"/>
          </a:xfrm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71500" y="5286375"/>
            <a:ext cx="49291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CA">
                <a:latin typeface="Book Antiqua" pitchFamily="18" charset="0"/>
              </a:rPr>
              <a:t>HBC coat of arms, showing the old Latin motto </a:t>
            </a:r>
          </a:p>
          <a:p>
            <a:r>
              <a:rPr lang="en-CA" i="1">
                <a:latin typeface="Book Antiqua" pitchFamily="18" charset="0"/>
              </a:rPr>
              <a:t>pro pelle cutem</a:t>
            </a:r>
            <a:r>
              <a:rPr lang="en-CA">
                <a:latin typeface="Book Antiqua" pitchFamily="18" charset="0"/>
              </a:rPr>
              <a:t>: a skin for a skin.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715000" y="357188"/>
            <a:ext cx="3071813" cy="650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CA" sz="2000">
                <a:latin typeface="Book Antiqua" pitchFamily="18" charset="0"/>
              </a:rPr>
              <a:t>The HBC motto is "</a:t>
            </a:r>
            <a:r>
              <a:rPr lang="en-CA" sz="2000" i="1">
                <a:latin typeface="Book Antiqua" pitchFamily="18" charset="0"/>
              </a:rPr>
              <a:t>pro pelle cutem,</a:t>
            </a:r>
            <a:r>
              <a:rPr lang="en-CA" sz="2000">
                <a:latin typeface="Book Antiqua" pitchFamily="18" charset="0"/>
              </a:rPr>
              <a:t>" which may have a clever double meaning. One interpetation is that it means they wanted the skin, </a:t>
            </a:r>
            <a:r>
              <a:rPr lang="en-CA" sz="2000" i="1">
                <a:latin typeface="Book Antiqua" pitchFamily="18" charset="0"/>
              </a:rPr>
              <a:t>cutem</a:t>
            </a:r>
            <a:r>
              <a:rPr lang="en-CA" sz="2000">
                <a:latin typeface="Book Antiqua" pitchFamily="18" charset="0"/>
              </a:rPr>
              <a:t>, for the sake of the fleece, </a:t>
            </a:r>
            <a:r>
              <a:rPr lang="en-CA" sz="2000" i="1">
                <a:latin typeface="Book Antiqua" pitchFamily="18" charset="0"/>
              </a:rPr>
              <a:t>pro pelle</a:t>
            </a:r>
            <a:r>
              <a:rPr lang="en-CA" sz="2000">
                <a:latin typeface="Book Antiqua" pitchFamily="18" charset="0"/>
              </a:rPr>
              <a:t>. The other is that it means "for the pelts which we collect, we risk our skins." They believed they were taking a risk with their money by going into the business. For the traders in Canada, the risk could even more real: weather, accidents, animals, or hostile traders could kill them!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dirty="0" smtClean="0"/>
              <a:t>What was the Northwest Company?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mtClean="0"/>
              <a:t>A partnership of Scottish and American capitalists who moved to Montreal beginning immediately after the fall of New France in 1763.</a:t>
            </a:r>
          </a:p>
          <a:p>
            <a:pPr>
              <a:lnSpc>
                <a:spcPct val="90000"/>
              </a:lnSpc>
            </a:pPr>
            <a:r>
              <a:rPr lang="en-US" smtClean="0"/>
              <a:t>1783 – a number of smaller companies merged to form the NWC. Used french employees and french contacts.</a:t>
            </a:r>
          </a:p>
          <a:p>
            <a:pPr>
              <a:lnSpc>
                <a:spcPct val="90000"/>
              </a:lnSpc>
            </a:pPr>
            <a:r>
              <a:rPr lang="en-US" smtClean="0"/>
              <a:t>How were the trading methods of the NWC different from those of the HBC?</a:t>
            </a:r>
          </a:p>
          <a:p>
            <a:pPr>
              <a:lnSpc>
                <a:spcPct val="90000"/>
              </a:lnSpc>
            </a:pPr>
            <a:r>
              <a:rPr lang="en-US" smtClean="0"/>
              <a:t>Use your textbook and write the answers using a “T” chart in your notebook.</a:t>
            </a:r>
          </a:p>
          <a:p>
            <a:pPr>
              <a:buFont typeface="Wingdings 2" pitchFamily="18" charset="2"/>
              <a:buNone/>
            </a:pPr>
            <a:endParaRPr lang="en-CA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105</TotalTime>
  <Words>592</Words>
  <Application>Microsoft Office PowerPoint</Application>
  <PresentationFormat>On-screen Show (4:3)</PresentationFormat>
  <Paragraphs>46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Design Template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Book Antiqua</vt:lpstr>
      <vt:lpstr>Arial</vt:lpstr>
      <vt:lpstr>Lucida Sans</vt:lpstr>
      <vt:lpstr>Wingdings 2</vt:lpstr>
      <vt:lpstr>Wingdings</vt:lpstr>
      <vt:lpstr>Wingdings 3</vt:lpstr>
      <vt:lpstr>Calibri</vt:lpstr>
      <vt:lpstr>Apex</vt:lpstr>
      <vt:lpstr>Apex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Hudson’s Bay Company</dc:title>
  <dc:creator>Istvan</dc:creator>
  <cp:lastModifiedBy>Reynolds Secondary</cp:lastModifiedBy>
  <cp:revision>11</cp:revision>
  <dcterms:created xsi:type="dcterms:W3CDTF">2009-01-05T05:13:34Z</dcterms:created>
  <dcterms:modified xsi:type="dcterms:W3CDTF">2010-06-07T15:58:23Z</dcterms:modified>
</cp:coreProperties>
</file>